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12192000" cy="6858000"/>
  <p:embeddedFontLst>
    <p:embeddedFont>
      <p:font typeface="La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6" roundtripDataSignature="AMtx7mg96o4CShpJiv5vNd1t7Lmv52FU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Lato-regular.fntdata"/><Relationship Id="rId21" Type="http://schemas.openxmlformats.org/officeDocument/2006/relationships/slide" Target="slides/slide16.xml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/>
          <p:nvPr>
            <p:ph idx="2" type="sldImg"/>
          </p:nvPr>
        </p:nvSpPr>
        <p:spPr>
          <a:xfrm>
            <a:off x="3810000" y="514350"/>
            <a:ext cx="4573588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1Frontier - HPE Cray EX235a, AMD Optimized 3rd Generation EPYC 64C 2GHz, AMD Instinct MI250X, Slingshot-11, HPE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DOE/SC/Oak Ridge National Laboratory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United States     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8,699,904     1,194.00     1,679.82     22,703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Cores    	 Rmax (PFlop/s)     Rpeak (PFlop/s)     Power (kW)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    Aurora - HPE Cray EX - Intel Exascale Compute Blade, Xeon CPU Max 9470 52C 2.4GHz, Intel Data Center GPU Max, Slingshot-11, Intel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DOE/SC/Argonne National Laboratory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United States     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4,742,808     585.34     1,059.33     24,687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Cores    	 Rmax (PFlop/s)     Rpeak (PFlop/s)     Power (kW)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1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this as link: Post-exascale uses cloud to Edge + HPC;;; 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7a8c60bc74_1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g37a8c60bc74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middleware: ordo, interop, passage à l’échelle, tolérance aux fautes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Sécurité : surface d’attaque étendue;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en périférie : données mal protégées, authetification faible; approche zéro trust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dans le cloud :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Souveraineté</a:t>
            </a:r>
            <a:r>
              <a:rPr lang="fr-FR"/>
              <a:t> numérique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conserver les données souveraines dans l’UE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conformité GDPR, Data Act (RGPD des données industrielles)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L’informatique confidentielle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-FR"/>
              <a:t>calcul confidentiel dans le continuum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Besoin différents de perf et latence -&gt;contraintes de placement et ordo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Hétérogénéité matérielle et logicielle -&gt;complexité d’intégration, maintenance, </a:t>
            </a:r>
            <a:r>
              <a:rPr lang="fr-FR"/>
              <a:t>enfermement</a:t>
            </a:r>
            <a:r>
              <a:rPr lang="fr-FR"/>
              <a:t> propriétaire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Orchestration à grande échelle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Micro-services, virtualisation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Google Shape;26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8689f9bdc2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4" name="Google Shape;274;g38689f9bd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2" name="Google Shape;282;p3:notes"/>
          <p:cNvSpPr/>
          <p:nvPr>
            <p:ph idx="2" type="sldImg"/>
          </p:nvPr>
        </p:nvSpPr>
        <p:spPr>
          <a:xfrm>
            <a:off x="3810000" y="514350"/>
            <a:ext cx="4573588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5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7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8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3ebc4610d7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33ebc4610d7_0_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1Frontier - HPE Cray EX235a, AMD Optimized 3rd Generation EPYC 64C 2GHz, AMD Instinct MI250X, Slingshot-11, HPE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DOE/SC/Oak Ridge National Laboratory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United States     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8,699,904     1,194.00     1,679.82     22,703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Cores    	 Rmax (PFlop/s)     Rpeak (PFlop/s)     Power (kW)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    Aurora - HPE Cray EX - Intel Exascale Compute Blade, Xeon CPU Max 9470 52C 2.4GHz, Intel Data Center GPU Max, Slingshot-11, Intel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DOE/SC/Argonne National Laboratory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United States     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4,742,808     585.34     1,059.33     24,687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Cores    	 Rmax (PFlop/s)     Rpeak (PFlop/s)     Power (kW)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4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1Frontier - HPE Cray EX235a, AMD Optimized 3rd Generation EPYC 64C 2GHz, AMD Instinct MI250X, Slingshot-11, HPE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DOE/SC/Oak Ridge National Laboratory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United States     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8,699,904     1,194.00     1,679.82     22,703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Cores    	 Rmax (PFlop/s)     Rpeak (PFlop/s)     Power (kW)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    Aurora - HPE Cray EX - Intel Exascale Compute Blade, Xeon CPU Max 9470 52C 2.4GHz, Intel Data Center GPU Max, Slingshot-11, Intel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DOE/SC/Argonne National Laboratory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United States     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4,742,808     585.34     1,059.33     24,687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Cores    	 Rmax (PFlop/s)     Rpeak (PFlop/s)     Power (kW)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22.jpg"/><Relationship Id="rId7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22.jpg"/><Relationship Id="rId5" Type="http://schemas.openxmlformats.org/officeDocument/2006/relationships/image" Target="../media/image7.png"/><Relationship Id="rId6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22.jpg"/><Relationship Id="rId7" Type="http://schemas.openxmlformats.org/officeDocument/2006/relationships/image" Target="../media/image7.png"/><Relationship Id="rId8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showMasterSp="0">
  <p:cSld name="Diapositive de titr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nature, lumière, objet d’extérieur, ciel nocturne&#10;&#10;Description générée automatiquement" id="12" name="Google Shape;12;p4"/>
          <p:cNvPicPr preferRelativeResize="0"/>
          <p:nvPr/>
        </p:nvPicPr>
        <p:blipFill rotWithShape="1">
          <a:blip r:embed="rId2">
            <a:alphaModFix/>
          </a:blip>
          <a:srcRect b="444" l="786" r="1" t="0"/>
          <a:stretch/>
        </p:blipFill>
        <p:spPr>
          <a:xfrm>
            <a:off x="493184" y="1431462"/>
            <a:ext cx="11698816" cy="49481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"/>
          <p:cNvSpPr txBox="1"/>
          <p:nvPr>
            <p:ph type="title"/>
          </p:nvPr>
        </p:nvSpPr>
        <p:spPr>
          <a:xfrm>
            <a:off x="2849053" y="3362921"/>
            <a:ext cx="8862947" cy="76940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68000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"/>
          <p:cNvSpPr txBox="1"/>
          <p:nvPr>
            <p:ph idx="1" type="body"/>
          </p:nvPr>
        </p:nvSpPr>
        <p:spPr>
          <a:xfrm>
            <a:off x="3503712" y="4431865"/>
            <a:ext cx="7584843" cy="1631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15" name="Google Shape;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10" y="3258743"/>
            <a:ext cx="1935341" cy="107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4"/>
          <p:cNvPicPr preferRelativeResize="0"/>
          <p:nvPr/>
        </p:nvPicPr>
        <p:blipFill rotWithShape="1">
          <a:blip r:embed="rId4">
            <a:alphaModFix/>
          </a:blip>
          <a:srcRect b="0" l="0" r="51894" t="0"/>
          <a:stretch/>
        </p:blipFill>
        <p:spPr>
          <a:xfrm>
            <a:off x="319683" y="154843"/>
            <a:ext cx="1319959" cy="127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471" y="478367"/>
            <a:ext cx="1571172" cy="54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1661" y="381093"/>
            <a:ext cx="699272" cy="69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"/>
          <p:cNvPicPr preferRelativeResize="0"/>
          <p:nvPr/>
        </p:nvPicPr>
        <p:blipFill rotWithShape="1">
          <a:blip r:embed="rId7">
            <a:alphaModFix/>
          </a:blip>
          <a:srcRect b="36704" l="0" r="0" t="34166"/>
          <a:stretch/>
        </p:blipFill>
        <p:spPr>
          <a:xfrm>
            <a:off x="8460934" y="297760"/>
            <a:ext cx="2075537" cy="85532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1" type="ftr"/>
          </p:nvPr>
        </p:nvSpPr>
        <p:spPr>
          <a:xfrm>
            <a:off x="3359426" y="6465679"/>
            <a:ext cx="56653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14">
          <p15:clr>
            <a:srgbClr val="FBAE40"/>
          </p15:clr>
        </p15:guide>
        <p15:guide id="4" pos="23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0" name="Google Shape;9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apositive de titre">
  <p:cSld name="1_Diapositive de titr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courante" showMasterSp="0" type="tx">
  <p:cSld name="TITLE_AND_BOD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10" id="95" name="Google Shape;95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3651" y="481972"/>
            <a:ext cx="330535" cy="2627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33"/>
          <p:cNvCxnSpPr/>
          <p:nvPr/>
        </p:nvCxnSpPr>
        <p:spPr>
          <a:xfrm>
            <a:off x="594378" y="6367921"/>
            <a:ext cx="10974250" cy="1"/>
          </a:xfrm>
          <a:prstGeom prst="straightConnector1">
            <a:avLst/>
          </a:prstGeom>
          <a:noFill/>
          <a:ln cap="flat" cmpd="sng" w="9525">
            <a:solidFill>
              <a:srgbClr val="E1000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Image 13" id="97" name="Google Shape;9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5512" y="6483552"/>
            <a:ext cx="924615" cy="22899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3"/>
          <p:cNvSpPr txBox="1"/>
          <p:nvPr>
            <p:ph type="title"/>
          </p:nvPr>
        </p:nvSpPr>
        <p:spPr>
          <a:xfrm>
            <a:off x="924183" y="652665"/>
            <a:ext cx="5461834" cy="850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272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3"/>
          <p:cNvSpPr txBox="1"/>
          <p:nvPr>
            <p:ph idx="1" type="body"/>
          </p:nvPr>
        </p:nvSpPr>
        <p:spPr>
          <a:xfrm>
            <a:off x="1581987" y="1959429"/>
            <a:ext cx="8917485" cy="3594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descr="Image 2" id="101" name="Google Shape;10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9843" y="6414773"/>
            <a:ext cx="1498353" cy="36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2"/>
          <p:cNvPicPr preferRelativeResize="0"/>
          <p:nvPr/>
        </p:nvPicPr>
        <p:blipFill rotWithShape="1">
          <a:blip r:embed="rId2">
            <a:alphaModFix/>
          </a:blip>
          <a:srcRect b="0" l="0" r="51894" t="0"/>
          <a:stretch/>
        </p:blipFill>
        <p:spPr>
          <a:xfrm>
            <a:off x="247445" y="184360"/>
            <a:ext cx="688610" cy="6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9914" y="215096"/>
            <a:ext cx="1009398" cy="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73500" y="184361"/>
            <a:ext cx="450000" cy="4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62"/>
          <p:cNvPicPr preferRelativeResize="0"/>
          <p:nvPr/>
        </p:nvPicPr>
        <p:blipFill rotWithShape="1">
          <a:blip r:embed="rId5">
            <a:alphaModFix/>
          </a:blip>
          <a:srcRect b="36704" l="0" r="0" t="34166"/>
          <a:stretch/>
        </p:blipFill>
        <p:spPr>
          <a:xfrm>
            <a:off x="10010286" y="141363"/>
            <a:ext cx="1327832" cy="5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7584" y="141363"/>
            <a:ext cx="1247868" cy="6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2"/>
          <p:cNvSpPr txBox="1"/>
          <p:nvPr>
            <p:ph idx="10" type="dt"/>
          </p:nvPr>
        </p:nvSpPr>
        <p:spPr>
          <a:xfrm>
            <a:off x="360000" y="6493926"/>
            <a:ext cx="1632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2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cxnSp>
        <p:nvCxnSpPr>
          <p:cNvPr id="31" name="Google Shape;31;p62"/>
          <p:cNvCxnSpPr/>
          <p:nvPr/>
        </p:nvCxnSpPr>
        <p:spPr>
          <a:xfrm>
            <a:off x="360000" y="6493926"/>
            <a:ext cx="11203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62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rnière" showMasterSp="0">
  <p:cSld name="Dernièr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nature, ciel nocturne&#10;&#10;Description générée automatiquement" id="34" name="Google Shape;34;p6"/>
          <p:cNvPicPr preferRelativeResize="0"/>
          <p:nvPr/>
        </p:nvPicPr>
        <p:blipFill rotWithShape="1">
          <a:blip r:embed="rId2">
            <a:alphaModFix/>
          </a:blip>
          <a:srcRect b="200" l="822" r="0" t="0"/>
          <a:stretch/>
        </p:blipFill>
        <p:spPr>
          <a:xfrm>
            <a:off x="493184" y="1431461"/>
            <a:ext cx="11698816" cy="494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4935" y="3905547"/>
            <a:ext cx="254400" cy="2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/>
          <p:nvPr>
            <p:ph type="title"/>
          </p:nvPr>
        </p:nvSpPr>
        <p:spPr>
          <a:xfrm>
            <a:off x="4267924" y="3232141"/>
            <a:ext cx="6028723" cy="86894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32000" lIns="468000" spcFirstLastPara="1" rIns="91425" wrap="square" tIns="1440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0" y="6618000"/>
            <a:ext cx="240000" cy="240000"/>
          </a:xfrm>
          <a:prstGeom prst="rect">
            <a:avLst/>
          </a:prstGeom>
          <a:noFill/>
          <a:ln cap="flat" cmpd="sng" w="9525">
            <a:solidFill>
              <a:schemeClr val="dk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0" y="6618000"/>
            <a:ext cx="240000" cy="240000"/>
          </a:xfrm>
          <a:prstGeom prst="rect">
            <a:avLst/>
          </a:prstGeom>
          <a:noFill/>
          <a:ln cap="flat" cmpd="sng" w="9525">
            <a:solidFill>
              <a:schemeClr val="dk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4">
            <a:alphaModFix/>
          </a:blip>
          <a:srcRect b="0" l="0" r="51894" t="0"/>
          <a:stretch/>
        </p:blipFill>
        <p:spPr>
          <a:xfrm>
            <a:off x="319683" y="154843"/>
            <a:ext cx="1319959" cy="127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6471" y="478367"/>
            <a:ext cx="1571172" cy="54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1661" y="381093"/>
            <a:ext cx="699272" cy="69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7">
            <a:alphaModFix/>
          </a:blip>
          <a:srcRect b="36704" l="0" r="0" t="34166"/>
          <a:stretch/>
        </p:blipFill>
        <p:spPr>
          <a:xfrm>
            <a:off x="8460934" y="297760"/>
            <a:ext cx="2075537" cy="85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2391" y="2903518"/>
            <a:ext cx="2996880" cy="165998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/>
          <p:nvPr/>
        </p:nvSpPr>
        <p:spPr>
          <a:xfrm>
            <a:off x="5179335" y="3848080"/>
            <a:ext cx="16031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NumPEx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8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84"/>
          <p:cNvSpPr txBox="1"/>
          <p:nvPr>
            <p:ph idx="2" type="body"/>
          </p:nvPr>
        </p:nvSpPr>
        <p:spPr>
          <a:xfrm>
            <a:off x="839788" y="2505074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8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84"/>
          <p:cNvSpPr txBox="1"/>
          <p:nvPr>
            <p:ph idx="4" type="body"/>
          </p:nvPr>
        </p:nvSpPr>
        <p:spPr>
          <a:xfrm>
            <a:off x="6172200" y="2505074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8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8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8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7.jp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7.jp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7.jp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7.jp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/>
          <p:nvPr>
            <p:ph type="title"/>
          </p:nvPr>
        </p:nvSpPr>
        <p:spPr>
          <a:xfrm>
            <a:off x="1664526" y="2185645"/>
            <a:ext cx="8862900" cy="59089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68000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600">
                <a:latin typeface="Calibri"/>
                <a:ea typeface="Calibri"/>
                <a:cs typeface="Calibri"/>
                <a:sym typeface="Calibri"/>
              </a:rPr>
              <a:t>TRANS NUMERIQUES</a:t>
            </a:r>
            <a:endParaRPr/>
          </a:p>
        </p:txBody>
      </p:sp>
      <p:sp>
        <p:nvSpPr>
          <p:cNvPr id="107" name="Google Shape;107;p1"/>
          <p:cNvSpPr txBox="1"/>
          <p:nvPr>
            <p:ph idx="12" type="sldNum"/>
          </p:nvPr>
        </p:nvSpPr>
        <p:spPr>
          <a:xfrm>
            <a:off x="0" y="6618000"/>
            <a:ext cx="240000" cy="240000"/>
          </a:xfrm>
          <a:prstGeom prst="rect">
            <a:avLst/>
          </a:prstGeom>
          <a:noFill/>
          <a:ln cap="flat" cmpd="sng" w="9525">
            <a:solidFill>
              <a:schemeClr val="dk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08" name="Google Shape;108;p1"/>
          <p:cNvSpPr txBox="1"/>
          <p:nvPr>
            <p:ph idx="1" type="body"/>
          </p:nvPr>
        </p:nvSpPr>
        <p:spPr>
          <a:xfrm>
            <a:off x="2303577" y="3650093"/>
            <a:ext cx="8595651" cy="1631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66"/>
              <a:buNone/>
            </a:pPr>
            <a:r>
              <a:rPr lang="fr-FR" sz="3200"/>
              <a:t>NumPEx Sessions on the Computing Continuum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66"/>
              <a:buNone/>
            </a:pPr>
            <a:r>
              <a:t/>
            </a:r>
            <a:endParaRPr sz="2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66"/>
              <a:buNone/>
            </a:pPr>
            <a:r>
              <a:rPr lang="fr-FR" sz="2200"/>
              <a:t>Co-animators: Gabriel Antoniu (Inria), François Bodin (Univ Rennes)</a:t>
            </a:r>
            <a:endParaRPr sz="22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200"/>
          </a:p>
        </p:txBody>
      </p:sp>
      <p:sp>
        <p:nvSpPr>
          <p:cNvPr id="109" name="Google Shape;109;p1"/>
          <p:cNvSpPr txBox="1"/>
          <p:nvPr>
            <p:ph idx="11" type="ftr"/>
          </p:nvPr>
        </p:nvSpPr>
        <p:spPr>
          <a:xfrm>
            <a:off x="2617076" y="6513852"/>
            <a:ext cx="6418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i="0" lang="fr-FR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9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oogle Shape;460;p39" id="211" name="Google Shape;211;p11"/>
          <p:cNvPicPr preferRelativeResize="0"/>
          <p:nvPr/>
        </p:nvPicPr>
        <p:blipFill rotWithShape="1">
          <a:blip r:embed="rId3">
            <a:alphaModFix/>
          </a:blip>
          <a:srcRect b="13162" l="3166" r="7131" t="19951"/>
          <a:stretch/>
        </p:blipFill>
        <p:spPr>
          <a:xfrm>
            <a:off x="3444894" y="2618055"/>
            <a:ext cx="6839054" cy="282574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1"/>
          <p:cNvSpPr/>
          <p:nvPr/>
        </p:nvSpPr>
        <p:spPr>
          <a:xfrm>
            <a:off x="8990512" y="2566504"/>
            <a:ext cx="1558034" cy="538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-3505635">
            <a:off x="3971651" y="4122411"/>
            <a:ext cx="893813" cy="5381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63;p39" id="214" name="Google Shape;214;p11"/>
          <p:cNvPicPr preferRelativeResize="0"/>
          <p:nvPr/>
        </p:nvPicPr>
        <p:blipFill rotWithShape="1">
          <a:blip r:embed="rId4">
            <a:alphaModFix/>
          </a:blip>
          <a:srcRect b="7781" l="0" r="0" t="0"/>
          <a:stretch/>
        </p:blipFill>
        <p:spPr>
          <a:xfrm>
            <a:off x="1572745" y="4230446"/>
            <a:ext cx="2882947" cy="14540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64;p39" id="215" name="Google Shape;215;p11"/>
          <p:cNvPicPr preferRelativeResize="0"/>
          <p:nvPr/>
        </p:nvPicPr>
        <p:blipFill rotWithShape="1">
          <a:blip r:embed="rId5">
            <a:alphaModFix/>
          </a:blip>
          <a:srcRect b="0" l="5086" r="0" t="9212"/>
          <a:stretch/>
        </p:blipFill>
        <p:spPr>
          <a:xfrm>
            <a:off x="1572745" y="2585052"/>
            <a:ext cx="2882950" cy="15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1"/>
          <p:cNvSpPr/>
          <p:nvPr/>
        </p:nvSpPr>
        <p:spPr>
          <a:xfrm>
            <a:off x="7759412" y="2513574"/>
            <a:ext cx="2997960" cy="212821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1"/>
          <p:cNvSpPr txBox="1"/>
          <p:nvPr/>
        </p:nvSpPr>
        <p:spPr>
          <a:xfrm>
            <a:off x="6571838" y="1865752"/>
            <a:ext cx="3717762" cy="628935"/>
          </a:xfrm>
          <a:prstGeom prst="rect">
            <a:avLst/>
          </a:prstGeom>
          <a:noFill/>
          <a:ln>
            <a:noFill/>
          </a:ln>
        </p:spPr>
        <p:txBody>
          <a:bodyPr anchorCtr="0" anchor="t" bIns="97000" lIns="97000" spcFirstLastPara="1" rIns="97000" wrap="square" tIns="97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543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HPC and Cloud Processing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271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Data correlation and reconstruction</a:t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1500451" y="2513574"/>
            <a:ext cx="5188251" cy="324150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6692441" y="2854294"/>
            <a:ext cx="1324044" cy="1784068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69;p39" id="220" name="Google Shape;22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43563" y="5382492"/>
            <a:ext cx="771577" cy="32663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/>
        </p:nvSpPr>
        <p:spPr>
          <a:xfrm>
            <a:off x="6388253" y="6065269"/>
            <a:ext cx="4026887" cy="320826"/>
          </a:xfrm>
          <a:prstGeom prst="rect">
            <a:avLst/>
          </a:prstGeom>
          <a:noFill/>
          <a:ln>
            <a:noFill/>
          </a:ln>
        </p:spPr>
        <p:txBody>
          <a:bodyPr anchorCtr="0" anchor="t" bIns="97000" lIns="97000" spcFirstLastPara="1" rIns="97000" wrap="square" tIns="97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817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Credit: Square Kilometer Array Observatory (SKAO)  / Damien Gratadour</a:t>
            </a:r>
            <a:endParaRPr/>
          </a:p>
        </p:txBody>
      </p:sp>
      <p:sp>
        <p:nvSpPr>
          <p:cNvPr id="222" name="Google Shape;222;p11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  <p:sp>
        <p:nvSpPr>
          <p:cNvPr id="223" name="Google Shape;223;p11"/>
          <p:cNvSpPr txBox="1"/>
          <p:nvPr/>
        </p:nvSpPr>
        <p:spPr>
          <a:xfrm>
            <a:off x="0" y="652463"/>
            <a:ext cx="12107917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Post-Exascale Workflow: Square Kilometer Array Observatory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i="0" lang="fr-FR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9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oogle Shape;477;p40" id="229" name="Google Shape;229;p15"/>
          <p:cNvPicPr preferRelativeResize="0"/>
          <p:nvPr/>
        </p:nvPicPr>
        <p:blipFill rotWithShape="1">
          <a:blip r:embed="rId3">
            <a:alphaModFix/>
          </a:blip>
          <a:srcRect b="13162" l="3166" r="7131" t="19951"/>
          <a:stretch/>
        </p:blipFill>
        <p:spPr>
          <a:xfrm>
            <a:off x="3444894" y="2618055"/>
            <a:ext cx="6839054" cy="282574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/>
          <p:nvPr/>
        </p:nvSpPr>
        <p:spPr>
          <a:xfrm>
            <a:off x="8990512" y="2566504"/>
            <a:ext cx="1558034" cy="538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5"/>
          <p:cNvSpPr/>
          <p:nvPr/>
        </p:nvSpPr>
        <p:spPr>
          <a:xfrm rot="-3505635">
            <a:off x="3971651" y="4122411"/>
            <a:ext cx="893813" cy="5381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80;p40" id="232" name="Google Shape;232;p15"/>
          <p:cNvPicPr preferRelativeResize="0"/>
          <p:nvPr/>
        </p:nvPicPr>
        <p:blipFill rotWithShape="1">
          <a:blip r:embed="rId4">
            <a:alphaModFix/>
          </a:blip>
          <a:srcRect b="7781" l="0" r="0" t="0"/>
          <a:stretch/>
        </p:blipFill>
        <p:spPr>
          <a:xfrm>
            <a:off x="1572745" y="4230446"/>
            <a:ext cx="2882947" cy="14540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81;p40" id="233" name="Google Shape;233;p15"/>
          <p:cNvPicPr preferRelativeResize="0"/>
          <p:nvPr/>
        </p:nvPicPr>
        <p:blipFill rotWithShape="1">
          <a:blip r:embed="rId5">
            <a:alphaModFix/>
          </a:blip>
          <a:srcRect b="0" l="5086" r="0" t="9212"/>
          <a:stretch/>
        </p:blipFill>
        <p:spPr>
          <a:xfrm>
            <a:off x="1572745" y="2585052"/>
            <a:ext cx="2882950" cy="15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5"/>
          <p:cNvSpPr txBox="1"/>
          <p:nvPr/>
        </p:nvSpPr>
        <p:spPr>
          <a:xfrm>
            <a:off x="7870758" y="1865747"/>
            <a:ext cx="2927361" cy="866371"/>
          </a:xfrm>
          <a:prstGeom prst="rect">
            <a:avLst/>
          </a:prstGeom>
          <a:noFill/>
          <a:ln>
            <a:noFill/>
          </a:ln>
        </p:spPr>
        <p:txBody>
          <a:bodyPr anchorCtr="0" anchor="t" bIns="97000" lIns="97000" spcFirstLastPara="1" rIns="97000" wrap="square" tIns="97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543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Cloud Data Services for the Global Research Community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271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Data storage and analytics</a:t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1505509" y="2513574"/>
            <a:ext cx="6267475" cy="324150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7767929" y="4377949"/>
            <a:ext cx="1413501" cy="1065857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85;p40" id="237" name="Google Shape;23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43563" y="5382492"/>
            <a:ext cx="771577" cy="32663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5"/>
          <p:cNvSpPr txBox="1"/>
          <p:nvPr/>
        </p:nvSpPr>
        <p:spPr>
          <a:xfrm>
            <a:off x="6388253" y="6065269"/>
            <a:ext cx="4026887" cy="320826"/>
          </a:xfrm>
          <a:prstGeom prst="rect">
            <a:avLst/>
          </a:prstGeom>
          <a:noFill/>
          <a:ln>
            <a:noFill/>
          </a:ln>
        </p:spPr>
        <p:txBody>
          <a:bodyPr anchorCtr="0" anchor="t" bIns="97000" lIns="97000" spcFirstLastPara="1" rIns="97000" wrap="square" tIns="97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817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Credit: Square Kilometer Array Observatory (SKAO)  / Damien Gratadour</a:t>
            </a:r>
            <a:endParaRPr/>
          </a:p>
        </p:txBody>
      </p:sp>
      <p:sp>
        <p:nvSpPr>
          <p:cNvPr id="239" name="Google Shape;239;p15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  <p:sp>
        <p:nvSpPr>
          <p:cNvPr id="240" name="Google Shape;240;p15"/>
          <p:cNvSpPr txBox="1"/>
          <p:nvPr/>
        </p:nvSpPr>
        <p:spPr>
          <a:xfrm>
            <a:off x="0" y="652463"/>
            <a:ext cx="12107917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Post-Exascale Workflow: Square Kilometer Array Observatory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i="0" lang="fr-FR" sz="108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08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6"/>
          <p:cNvSpPr txBox="1"/>
          <p:nvPr>
            <p:ph idx="4294967295" type="title"/>
          </p:nvPr>
        </p:nvSpPr>
        <p:spPr>
          <a:xfrm>
            <a:off x="536028" y="709505"/>
            <a:ext cx="12076386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fr-FR"/>
              <a:t>The Computing Continuum in European Strategic Documents: BDVA, ETP4HPC Strategic Agendas, TCI</a:t>
            </a:r>
            <a:endParaRPr/>
          </a:p>
        </p:txBody>
      </p:sp>
      <p:pic>
        <p:nvPicPr>
          <p:cNvPr descr="Espace réservé du contenu 4" id="247" name="Google Shape;24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803" y="3298494"/>
            <a:ext cx="2731914" cy="3465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" id="248" name="Google Shape;24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35361" y="1650025"/>
            <a:ext cx="4451038" cy="356083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6"/>
          <p:cNvSpPr/>
          <p:nvPr/>
        </p:nvSpPr>
        <p:spPr>
          <a:xfrm>
            <a:off x="7268116" y="1502710"/>
            <a:ext cx="216790" cy="41698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71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8" id="250" name="Google Shape;25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61997" y="2426137"/>
            <a:ext cx="3038510" cy="32464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16"/>
          <p:cNvGrpSpPr/>
          <p:nvPr/>
        </p:nvGrpSpPr>
        <p:grpSpPr>
          <a:xfrm>
            <a:off x="10168295" y="6500694"/>
            <a:ext cx="278789" cy="196035"/>
            <a:chOff x="-1" y="0"/>
            <a:chExt cx="307183" cy="216000"/>
          </a:xfrm>
        </p:grpSpPr>
        <p:sp>
          <p:nvSpPr>
            <p:cNvPr id="252" name="Google Shape;252;p16"/>
            <p:cNvSpPr/>
            <p:nvPr/>
          </p:nvSpPr>
          <p:spPr>
            <a:xfrm>
              <a:off x="-1" y="0"/>
              <a:ext cx="307183" cy="216000"/>
            </a:xfrm>
            <a:prstGeom prst="rect">
              <a:avLst/>
            </a:prstGeom>
            <a:noFill/>
            <a:ln cap="flat" cmpd="sng" w="9525">
              <a:solidFill>
                <a:srgbClr val="FFFFFF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41475" lIns="41475" spcFirstLastPara="1" rIns="41475" wrap="square" tIns="4147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6"/>
            <p:cNvSpPr txBox="1"/>
            <p:nvPr/>
          </p:nvSpPr>
          <p:spPr>
            <a:xfrm>
              <a:off x="4762" y="42030"/>
              <a:ext cx="297658" cy="169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fr-FR" sz="99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</a:t>
              </a:r>
              <a:endParaRPr/>
            </a:p>
          </p:txBody>
        </p:sp>
      </p:grpSp>
      <p:sp>
        <p:nvSpPr>
          <p:cNvPr id="254" name="Google Shape;254;p16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7a8c60bc74_1_1"/>
          <p:cNvSpPr txBox="1"/>
          <p:nvPr>
            <p:ph idx="4294967295" type="title"/>
          </p:nvPr>
        </p:nvSpPr>
        <p:spPr>
          <a:xfrm>
            <a:off x="831900" y="593725"/>
            <a:ext cx="113601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/>
              <a:t>Some Challenges</a:t>
            </a:r>
            <a:endParaRPr/>
          </a:p>
        </p:txBody>
      </p:sp>
      <p:sp>
        <p:nvSpPr>
          <p:cNvPr id="260" name="Google Shape;260;g37a8c60bc74_1_1"/>
          <p:cNvSpPr txBox="1"/>
          <p:nvPr>
            <p:ph idx="12" type="sldNum"/>
          </p:nvPr>
        </p:nvSpPr>
        <p:spPr>
          <a:xfrm>
            <a:off x="10960223" y="6493926"/>
            <a:ext cx="623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61" name="Google Shape;261;g37a8c60bc74_1_1"/>
          <p:cNvSpPr txBox="1"/>
          <p:nvPr>
            <p:ph idx="11" type="ftr"/>
          </p:nvPr>
        </p:nvSpPr>
        <p:spPr>
          <a:xfrm>
            <a:off x="3007121" y="6498740"/>
            <a:ext cx="653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PEPR NumPEx - Trans Numériques - Computing Continuum - Rennes, 3-5 février 2026</a:t>
            </a:r>
            <a:endParaRPr/>
          </a:p>
        </p:txBody>
      </p:sp>
      <p:sp>
        <p:nvSpPr>
          <p:cNvPr id="262" name="Google Shape;262;g37a8c60bc74_1_1"/>
          <p:cNvSpPr txBox="1"/>
          <p:nvPr/>
        </p:nvSpPr>
        <p:spPr>
          <a:xfrm>
            <a:off x="257612" y="1357225"/>
            <a:ext cx="5260200" cy="51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Application/workflow level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Programming models and API for worksflows across the continuum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HPC as a service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Portability of the benchmarks and codes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Middleware level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Deployment of the workflows and applications across the continuum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End-to-end workflow control and management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/>
              <a:t>T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ransparent Edge-Cloud-HPC integration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 management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Interface to federation of resources (e.g. multiple EuroHPC centers)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 provisioning across the continuum</a:t>
            </a:r>
            <a:endParaRPr/>
          </a:p>
        </p:txBody>
      </p:sp>
      <p:sp>
        <p:nvSpPr>
          <p:cNvPr id="263" name="Google Shape;263;g37a8c60bc74_1_1"/>
          <p:cNvSpPr txBox="1"/>
          <p:nvPr/>
        </p:nvSpPr>
        <p:spPr>
          <a:xfrm>
            <a:off x="5381404" y="1267887"/>
            <a:ext cx="7173300" cy="45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logistics across the continuum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accessibility for the long term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Frugal storage solutions, e/g., computational storage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Semantics and quality of data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Trust models, authentication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Enable confidential computing across the continuum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HPC cybersecurity operational constraints (e.g. ZRR)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Application/software/hardware co-design for the post-exascale systems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Multi-tenancy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"/>
          <p:cNvSpPr txBox="1"/>
          <p:nvPr>
            <p:ph idx="4294967295" type="title"/>
          </p:nvPr>
        </p:nvSpPr>
        <p:spPr>
          <a:xfrm>
            <a:off x="831900" y="593725"/>
            <a:ext cx="113601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/>
              <a:t>Goal of the sessions and proposed organization</a:t>
            </a:r>
            <a:endParaRPr/>
          </a:p>
        </p:txBody>
      </p:sp>
      <p:sp>
        <p:nvSpPr>
          <p:cNvPr id="269" name="Google Shape;269;p19"/>
          <p:cNvSpPr txBox="1"/>
          <p:nvPr>
            <p:ph idx="12" type="sldNum"/>
          </p:nvPr>
        </p:nvSpPr>
        <p:spPr>
          <a:xfrm>
            <a:off x="10960223" y="6493926"/>
            <a:ext cx="623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70" name="Google Shape;270;p19"/>
          <p:cNvSpPr txBox="1"/>
          <p:nvPr>
            <p:ph idx="11" type="ftr"/>
          </p:nvPr>
        </p:nvSpPr>
        <p:spPr>
          <a:xfrm>
            <a:off x="3007121" y="6498740"/>
            <a:ext cx="653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PEPR NumPEx - Trans Numériques - Computing Continuum - Rennes, 3-5 février 2026</a:t>
            </a:r>
            <a:endParaRPr/>
          </a:p>
        </p:txBody>
      </p:sp>
      <p:sp>
        <p:nvSpPr>
          <p:cNvPr id="271" name="Google Shape;271;p19"/>
          <p:cNvSpPr txBox="1"/>
          <p:nvPr/>
        </p:nvSpPr>
        <p:spPr>
          <a:xfrm>
            <a:off x="831900" y="1357225"/>
            <a:ext cx="107517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 1 and 2: Discussion of the challenges</a:t>
            </a:r>
            <a:endParaRPr b="1" sz="2100"/>
          </a:p>
          <a:p>
            <a:pPr indent="-33020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i</a:t>
            </a:r>
            <a:r>
              <a:rPr b="0" i="0" lang="fr-FR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nitial challenges (list to be enriched)</a:t>
            </a:r>
            <a:endParaRPr sz="2100"/>
          </a:p>
          <a:p>
            <a:pPr indent="-33020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1" i="0" lang="fr-FR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R&amp;D efforts</a:t>
            </a:r>
            <a:r>
              <a:rPr b="0" i="0" lang="fr-FR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address these challenges?</a:t>
            </a:r>
            <a:endParaRPr sz="2100"/>
          </a:p>
          <a:p>
            <a:pPr indent="-33020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fr-FR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important </a:t>
            </a:r>
            <a:r>
              <a:rPr b="1" i="0" lang="fr-FR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strategic actions</a:t>
            </a:r>
            <a:r>
              <a:rPr b="0" i="0" lang="fr-FR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 you see to address these challenges?</a:t>
            </a:r>
            <a:endParaRPr sz="2100"/>
          </a:p>
          <a:p>
            <a:pPr indent="-33020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fr-FR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</a:t>
            </a:r>
            <a:r>
              <a:rPr b="1" i="0" lang="fr-FR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technical milestones</a:t>
            </a:r>
            <a:r>
              <a:rPr b="0" i="0" lang="fr-FR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whose achievement would help to address these challenges?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•"/>
            </a:pPr>
            <a:r>
              <a:rPr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g</a:t>
            </a:r>
            <a:r>
              <a:rPr b="1"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overnance requirements</a:t>
            </a:r>
            <a:r>
              <a:rPr lang="fr-F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8689f9bdc2_0_0"/>
          <p:cNvSpPr txBox="1"/>
          <p:nvPr>
            <p:ph idx="4294967295" type="title"/>
          </p:nvPr>
        </p:nvSpPr>
        <p:spPr>
          <a:xfrm>
            <a:off x="831900" y="593725"/>
            <a:ext cx="113601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/>
              <a:t>Goal of the sessions and proposed organization</a:t>
            </a:r>
            <a:endParaRPr/>
          </a:p>
        </p:txBody>
      </p:sp>
      <p:sp>
        <p:nvSpPr>
          <p:cNvPr id="277" name="Google Shape;277;g38689f9bdc2_0_0"/>
          <p:cNvSpPr txBox="1"/>
          <p:nvPr>
            <p:ph idx="12" type="sldNum"/>
          </p:nvPr>
        </p:nvSpPr>
        <p:spPr>
          <a:xfrm>
            <a:off x="10960223" y="6493926"/>
            <a:ext cx="623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78" name="Google Shape;278;g38689f9bdc2_0_0"/>
          <p:cNvSpPr txBox="1"/>
          <p:nvPr>
            <p:ph idx="11" type="ftr"/>
          </p:nvPr>
        </p:nvSpPr>
        <p:spPr>
          <a:xfrm>
            <a:off x="3007121" y="6498740"/>
            <a:ext cx="653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PEPR NumPEx - Trans Numériques - Computing Continuum - Rennes, 3-5 février 2026</a:t>
            </a:r>
            <a:endParaRPr/>
          </a:p>
        </p:txBody>
      </p:sp>
      <p:sp>
        <p:nvSpPr>
          <p:cNvPr id="279" name="Google Shape;279;g38689f9bdc2_0_0"/>
          <p:cNvSpPr txBox="1"/>
          <p:nvPr/>
        </p:nvSpPr>
        <p:spPr>
          <a:xfrm>
            <a:off x="831900" y="1357225"/>
            <a:ext cx="10751700" cy="53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abstract the continuum?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AAI and other federation issue?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monitor the continuum?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implement data logistic?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and where AI could/should help?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implement provenance at the continuum level?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Ontologies for the continuum?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2857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Containers strategies/support continuum wide (e.g. cybersecurity issues)?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i="0" lang="fr-F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 3: synthesis and feedback to the plenary session</a:t>
            </a:r>
            <a:endParaRPr b="1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"/>
          <p:cNvSpPr txBox="1"/>
          <p:nvPr>
            <p:ph type="title"/>
          </p:nvPr>
        </p:nvSpPr>
        <p:spPr>
          <a:xfrm>
            <a:off x="4267925" y="2930975"/>
            <a:ext cx="6028800" cy="1522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32000" lIns="468000" spcFirstLastPara="1" rIns="91425" wrap="square" tIns="144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200"/>
              <a:t>Thank you!</a:t>
            </a:r>
            <a:endParaRPr sz="3200"/>
          </a:p>
        </p:txBody>
      </p:sp>
      <p:sp>
        <p:nvSpPr>
          <p:cNvPr id="285" name="Google Shape;285;p3"/>
          <p:cNvSpPr txBox="1"/>
          <p:nvPr>
            <p:ph idx="12" type="sldNum"/>
          </p:nvPr>
        </p:nvSpPr>
        <p:spPr>
          <a:xfrm>
            <a:off x="0" y="6618000"/>
            <a:ext cx="240000" cy="240000"/>
          </a:xfrm>
          <a:prstGeom prst="rect">
            <a:avLst/>
          </a:prstGeom>
          <a:noFill/>
          <a:ln cap="flat" cmpd="sng" w="9525">
            <a:solidFill>
              <a:schemeClr val="dk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5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15" name="Google Shape;115;p35"/>
          <p:cNvSpPr txBox="1"/>
          <p:nvPr>
            <p:ph idx="4294967295" type="title"/>
          </p:nvPr>
        </p:nvSpPr>
        <p:spPr>
          <a:xfrm>
            <a:off x="0" y="652463"/>
            <a:ext cx="10960223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4000"/>
              <a:t>The Computing Continuum</a:t>
            </a:r>
            <a:endParaRPr/>
          </a:p>
        </p:txBody>
      </p:sp>
      <p:pic>
        <p:nvPicPr>
          <p:cNvPr descr="Google Shape;133;p49" id="116" name="Google Shape;1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6001" y="1524247"/>
            <a:ext cx="8151689" cy="4527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5"/>
          <p:cNvSpPr txBox="1"/>
          <p:nvPr/>
        </p:nvSpPr>
        <p:spPr>
          <a:xfrm>
            <a:off x="2158005" y="5368237"/>
            <a:ext cx="4974233" cy="489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475" lIns="48475" spcFirstLastPara="1" rIns="48475" wrap="square" tIns="484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271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Heterogeneous and geographically distributed </a:t>
            </a:r>
            <a:endParaRPr b="0" i="0" sz="145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271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large-scale infrastructures</a:t>
            </a:r>
            <a:endParaRPr/>
          </a:p>
        </p:txBody>
      </p:sp>
      <p:sp>
        <p:nvSpPr>
          <p:cNvPr id="118" name="Google Shape;118;p35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6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24" name="Google Shape;124;p36"/>
          <p:cNvSpPr txBox="1"/>
          <p:nvPr>
            <p:ph idx="4294967295" type="title"/>
          </p:nvPr>
        </p:nvSpPr>
        <p:spPr>
          <a:xfrm>
            <a:off x="798786" y="652463"/>
            <a:ext cx="10784881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4000"/>
              <a:t>Application Workflows across the Continuum</a:t>
            </a:r>
            <a:endParaRPr/>
          </a:p>
        </p:txBody>
      </p:sp>
      <p:pic>
        <p:nvPicPr>
          <p:cNvPr descr="Google Shape;141;g2c032f59c9c_1_23" id="125" name="Google Shape;12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173" y="1700545"/>
            <a:ext cx="7469195" cy="356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6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7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descr="Google Shape;158;g2c032f59c9c_1_40" id="132" name="Google Shape;13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173" y="1700545"/>
            <a:ext cx="7469195" cy="356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7"/>
          <p:cNvSpPr/>
          <p:nvPr/>
        </p:nvSpPr>
        <p:spPr>
          <a:xfrm>
            <a:off x="4419936" y="2589887"/>
            <a:ext cx="1910456" cy="1323725"/>
          </a:xfrm>
          <a:prstGeom prst="ellipse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5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7"/>
          <p:cNvSpPr/>
          <p:nvPr/>
        </p:nvSpPr>
        <p:spPr>
          <a:xfrm>
            <a:off x="8011391" y="2589887"/>
            <a:ext cx="1910456" cy="1323725"/>
          </a:xfrm>
          <a:prstGeom prst="ellipse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5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7"/>
          <p:cNvSpPr/>
          <p:nvPr/>
        </p:nvSpPr>
        <p:spPr>
          <a:xfrm>
            <a:off x="2470921" y="1591056"/>
            <a:ext cx="1910455" cy="3061951"/>
          </a:xfrm>
          <a:prstGeom prst="ellipse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5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7"/>
          <p:cNvSpPr txBox="1"/>
          <p:nvPr/>
        </p:nvSpPr>
        <p:spPr>
          <a:xfrm>
            <a:off x="1909130" y="5624750"/>
            <a:ext cx="6053739" cy="391227"/>
          </a:xfrm>
          <a:prstGeom prst="rect">
            <a:avLst/>
          </a:prstGeom>
          <a:noFill/>
          <a:ln>
            <a:noFill/>
          </a:ln>
        </p:spPr>
        <p:txBody>
          <a:bodyPr anchorCtr="0" anchor="t" bIns="48475" lIns="48475" spcFirstLastPara="1" rIns="48475" wrap="square" tIns="48475">
            <a:spAutoFit/>
          </a:bodyPr>
          <a:lstStyle/>
          <a:p>
            <a:pPr indent="485206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9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Mixed requirements: </a:t>
            </a:r>
            <a:r>
              <a:rPr b="1" i="0" lang="fr-FR" sz="190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Big Data</a:t>
            </a:r>
            <a:endParaRPr/>
          </a:p>
        </p:txBody>
      </p:sp>
      <p:sp>
        <p:nvSpPr>
          <p:cNvPr id="137" name="Google Shape;137;p37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  <p:sp>
        <p:nvSpPr>
          <p:cNvPr id="138" name="Google Shape;138;p37"/>
          <p:cNvSpPr txBox="1"/>
          <p:nvPr/>
        </p:nvSpPr>
        <p:spPr>
          <a:xfrm>
            <a:off x="798786" y="652463"/>
            <a:ext cx="10784881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-FR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Workflows across the Continuum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8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descr="Google Shape;148;g2c032f59c9c_1_30" id="144" name="Google Shape;14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173" y="1700545"/>
            <a:ext cx="7469195" cy="356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8"/>
          <p:cNvSpPr txBox="1"/>
          <p:nvPr/>
        </p:nvSpPr>
        <p:spPr>
          <a:xfrm>
            <a:off x="1909129" y="5624750"/>
            <a:ext cx="7191221" cy="391227"/>
          </a:xfrm>
          <a:prstGeom prst="rect">
            <a:avLst/>
          </a:prstGeom>
          <a:noFill/>
          <a:ln>
            <a:noFill/>
          </a:ln>
        </p:spPr>
        <p:txBody>
          <a:bodyPr anchorCtr="0" anchor="t" bIns="48475" lIns="48475" spcFirstLastPara="1" rIns="48475" wrap="square" tIns="48475">
            <a:spAutoFit/>
          </a:bodyPr>
          <a:lstStyle/>
          <a:p>
            <a:pPr indent="485206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9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Mixed requirements: </a:t>
            </a:r>
            <a:r>
              <a:rPr b="1" i="0" lang="fr-FR" sz="190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High-performance computing (HPC)</a:t>
            </a:r>
            <a:endParaRPr/>
          </a:p>
        </p:txBody>
      </p:sp>
      <p:sp>
        <p:nvSpPr>
          <p:cNvPr id="146" name="Google Shape;146;p38"/>
          <p:cNvSpPr/>
          <p:nvPr/>
        </p:nvSpPr>
        <p:spPr>
          <a:xfrm>
            <a:off x="6330283" y="1825747"/>
            <a:ext cx="1681240" cy="608380"/>
          </a:xfrm>
          <a:prstGeom prst="ellipse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5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8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  <p:sp>
        <p:nvSpPr>
          <p:cNvPr id="148" name="Google Shape;148;p38"/>
          <p:cNvSpPr txBox="1"/>
          <p:nvPr/>
        </p:nvSpPr>
        <p:spPr>
          <a:xfrm>
            <a:off x="798786" y="652463"/>
            <a:ext cx="10784881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-FR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Workflows across the Continuum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9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descr="Google Shape;169;g2c032f59c9c_1_51" id="154" name="Google Shape;15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173" y="1700545"/>
            <a:ext cx="7469195" cy="356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9"/>
          <p:cNvSpPr/>
          <p:nvPr/>
        </p:nvSpPr>
        <p:spPr>
          <a:xfrm>
            <a:off x="6253870" y="2513473"/>
            <a:ext cx="1910456" cy="1439608"/>
          </a:xfrm>
          <a:prstGeom prst="ellipse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5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9"/>
          <p:cNvSpPr/>
          <p:nvPr/>
        </p:nvSpPr>
        <p:spPr>
          <a:xfrm>
            <a:off x="8469875" y="3482284"/>
            <a:ext cx="993272" cy="406542"/>
          </a:xfrm>
          <a:prstGeom prst="ellipse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5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9"/>
          <p:cNvSpPr txBox="1"/>
          <p:nvPr/>
        </p:nvSpPr>
        <p:spPr>
          <a:xfrm>
            <a:off x="1909129" y="5624750"/>
            <a:ext cx="4754703" cy="391227"/>
          </a:xfrm>
          <a:prstGeom prst="rect">
            <a:avLst/>
          </a:prstGeom>
          <a:noFill/>
          <a:ln>
            <a:noFill/>
          </a:ln>
        </p:spPr>
        <p:txBody>
          <a:bodyPr anchorCtr="0" anchor="t" bIns="48475" lIns="48475" spcFirstLastPara="1" rIns="48475" wrap="square" tIns="48475">
            <a:spAutoFit/>
          </a:bodyPr>
          <a:lstStyle/>
          <a:p>
            <a:pPr indent="485206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9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Mixed requirements: </a:t>
            </a:r>
            <a:r>
              <a:rPr b="1" i="0" lang="fr-FR" sz="190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AI/ML</a:t>
            </a:r>
            <a:endParaRPr/>
          </a:p>
        </p:txBody>
      </p:sp>
      <p:sp>
        <p:nvSpPr>
          <p:cNvPr id="158" name="Google Shape;158;p39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  <p:sp>
        <p:nvSpPr>
          <p:cNvPr id="159" name="Google Shape;159;p39"/>
          <p:cNvSpPr txBox="1"/>
          <p:nvPr/>
        </p:nvSpPr>
        <p:spPr>
          <a:xfrm>
            <a:off x="798786" y="652463"/>
            <a:ext cx="10784881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-FR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Workflows across the Continuum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descr="Google Shape;169;g2c032f59c9c_1_51" id="165" name="Google Shape;16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173" y="1700545"/>
            <a:ext cx="7469195" cy="356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9"/>
          <p:cNvSpPr/>
          <p:nvPr/>
        </p:nvSpPr>
        <p:spPr>
          <a:xfrm>
            <a:off x="6253870" y="2513473"/>
            <a:ext cx="1910456" cy="1439608"/>
          </a:xfrm>
          <a:prstGeom prst="ellipse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5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8469875" y="3482284"/>
            <a:ext cx="993272" cy="406542"/>
          </a:xfrm>
          <a:prstGeom prst="ellipse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5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1909129" y="5624750"/>
            <a:ext cx="4754703" cy="391227"/>
          </a:xfrm>
          <a:prstGeom prst="rect">
            <a:avLst/>
          </a:prstGeom>
          <a:noFill/>
          <a:ln>
            <a:noFill/>
          </a:ln>
        </p:spPr>
        <p:txBody>
          <a:bodyPr anchorCtr="0" anchor="t" bIns="48475" lIns="48475" spcFirstLastPara="1" rIns="48475" wrap="square" tIns="48475">
            <a:spAutoFit/>
          </a:bodyPr>
          <a:lstStyle/>
          <a:p>
            <a:pPr indent="485206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9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Mixed requirements: </a:t>
            </a:r>
            <a:r>
              <a:rPr b="1" i="0" lang="fr-FR" sz="190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AI/ML</a:t>
            </a:r>
            <a:endParaRPr/>
          </a:p>
        </p:txBody>
      </p:sp>
      <p:sp>
        <p:nvSpPr>
          <p:cNvPr id="169" name="Google Shape;169;p9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  <p:sp>
        <p:nvSpPr>
          <p:cNvPr id="170" name="Google Shape;170;p9"/>
          <p:cNvSpPr txBox="1"/>
          <p:nvPr/>
        </p:nvSpPr>
        <p:spPr>
          <a:xfrm>
            <a:off x="0" y="652463"/>
            <a:ext cx="12107917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Post-Exascale Workflow: Square Kilometer Array Observatory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ebc4610d7_0_0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i="0" lang="fr-FR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9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33ebc4610d7_0_0"/>
          <p:cNvSpPr txBox="1"/>
          <p:nvPr/>
        </p:nvSpPr>
        <p:spPr>
          <a:xfrm>
            <a:off x="1491883" y="1865752"/>
            <a:ext cx="5984778" cy="628935"/>
          </a:xfrm>
          <a:prstGeom prst="rect">
            <a:avLst/>
          </a:prstGeom>
          <a:noFill/>
          <a:ln>
            <a:noFill/>
          </a:ln>
        </p:spPr>
        <p:txBody>
          <a:bodyPr anchorCtr="0" anchor="t" bIns="97000" lIns="97000" spcFirstLastPara="1" rIns="97000" wrap="square" tIns="97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543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Edge sensors create PB/s of data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271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Data acquisition</a:t>
            </a:r>
            <a:endParaRPr/>
          </a:p>
        </p:txBody>
      </p:sp>
      <p:grpSp>
        <p:nvGrpSpPr>
          <p:cNvPr id="177" name="Google Shape;177;g33ebc4610d7_0_0"/>
          <p:cNvGrpSpPr/>
          <p:nvPr/>
        </p:nvGrpSpPr>
        <p:grpSpPr>
          <a:xfrm>
            <a:off x="1572744" y="2513576"/>
            <a:ext cx="9184728" cy="3195551"/>
            <a:chOff x="-1" y="0"/>
            <a:chExt cx="10120207" cy="3521023"/>
          </a:xfrm>
        </p:grpSpPr>
        <p:pic>
          <p:nvPicPr>
            <p:cNvPr descr="Google Shape;429;p37" id="178" name="Google Shape;178;g33ebc4610d7_0_0"/>
            <p:cNvPicPr preferRelativeResize="0"/>
            <p:nvPr/>
          </p:nvPicPr>
          <p:blipFill rotWithShape="1">
            <a:blip r:embed="rId3">
              <a:alphaModFix/>
            </a:blip>
            <a:srcRect b="13160" l="3166" r="7131" t="19951"/>
            <a:stretch/>
          </p:blipFill>
          <p:spPr>
            <a:xfrm>
              <a:off x="2062831" y="115122"/>
              <a:ext cx="7535624" cy="3113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g33ebc4610d7_0_0"/>
            <p:cNvSpPr/>
            <p:nvPr/>
          </p:nvSpPr>
          <p:spPr>
            <a:xfrm>
              <a:off x="8173279" y="58319"/>
              <a:ext cx="1716724" cy="5928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1475" lIns="41475" spcFirstLastPara="1" rIns="41475" wrap="square" tIns="4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33ebc4610d7_0_0"/>
            <p:cNvSpPr/>
            <p:nvPr/>
          </p:nvSpPr>
          <p:spPr>
            <a:xfrm rot="-3505635">
              <a:off x="2643238" y="1772699"/>
              <a:ext cx="984850" cy="593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1475" lIns="41475" spcFirstLastPara="1" rIns="41475" wrap="square" tIns="4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Google Shape;432;p37" id="181" name="Google Shape;181;g33ebc4610d7_0_0"/>
            <p:cNvPicPr preferRelativeResize="0"/>
            <p:nvPr/>
          </p:nvPicPr>
          <p:blipFill rotWithShape="1">
            <a:blip r:embed="rId4">
              <a:alphaModFix/>
            </a:blip>
            <a:srcRect b="7782" l="0" r="0" t="0"/>
            <a:stretch/>
          </p:blipFill>
          <p:spPr>
            <a:xfrm>
              <a:off x="-1" y="1891736"/>
              <a:ext cx="3176581" cy="160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oogle Shape;433;p37" id="182" name="Google Shape;182;g33ebc4610d7_0_0"/>
            <p:cNvPicPr preferRelativeResize="0"/>
            <p:nvPr/>
          </p:nvPicPr>
          <p:blipFill rotWithShape="1">
            <a:blip r:embed="rId5">
              <a:alphaModFix/>
            </a:blip>
            <a:srcRect b="0" l="5086" r="0" t="9212"/>
            <a:stretch/>
          </p:blipFill>
          <p:spPr>
            <a:xfrm>
              <a:off x="-1" y="78757"/>
              <a:ext cx="3176585" cy="1710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g33ebc4610d7_0_0"/>
            <p:cNvSpPr/>
            <p:nvPr/>
          </p:nvSpPr>
          <p:spPr>
            <a:xfrm>
              <a:off x="3805792" y="0"/>
              <a:ext cx="6314414" cy="3349259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41475" lIns="41475" spcFirstLastPara="1" rIns="41475" wrap="square" tIns="4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Google Shape;435;p37" id="184" name="Google Shape;184;g33ebc4610d7_0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892846" y="3161121"/>
              <a:ext cx="850164" cy="3599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" name="Google Shape;185;g33ebc4610d7_0_0"/>
          <p:cNvSpPr txBox="1"/>
          <p:nvPr/>
        </p:nvSpPr>
        <p:spPr>
          <a:xfrm>
            <a:off x="6388253" y="6065269"/>
            <a:ext cx="4026887" cy="320826"/>
          </a:xfrm>
          <a:prstGeom prst="rect">
            <a:avLst/>
          </a:prstGeom>
          <a:noFill/>
          <a:ln>
            <a:noFill/>
          </a:ln>
        </p:spPr>
        <p:txBody>
          <a:bodyPr anchorCtr="0" anchor="t" bIns="97000" lIns="97000" spcFirstLastPara="1" rIns="97000" wrap="square" tIns="97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817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Credit: Square Kilometer Array Observatory (SKAO)  / Damien Gratadour</a:t>
            </a:r>
            <a:endParaRPr/>
          </a:p>
        </p:txBody>
      </p:sp>
      <p:sp>
        <p:nvSpPr>
          <p:cNvPr id="186" name="Google Shape;186;g33ebc4610d7_0_0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  <p:sp>
        <p:nvSpPr>
          <p:cNvPr id="187" name="Google Shape;187;g33ebc4610d7_0_0"/>
          <p:cNvSpPr txBox="1"/>
          <p:nvPr/>
        </p:nvSpPr>
        <p:spPr>
          <a:xfrm>
            <a:off x="0" y="652463"/>
            <a:ext cx="12107917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Post-Exascale Workflow: Square Kilometer Array Observatory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4"/>
          <p:cNvSpPr txBox="1"/>
          <p:nvPr>
            <p:ph idx="12" type="sldNum"/>
          </p:nvPr>
        </p:nvSpPr>
        <p:spPr>
          <a:xfrm>
            <a:off x="10960223" y="6493926"/>
            <a:ext cx="623445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i="0" lang="fr-FR" sz="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9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44"/>
          <p:cNvSpPr txBox="1"/>
          <p:nvPr/>
        </p:nvSpPr>
        <p:spPr>
          <a:xfrm>
            <a:off x="4954589" y="1865752"/>
            <a:ext cx="3717762" cy="628935"/>
          </a:xfrm>
          <a:prstGeom prst="rect">
            <a:avLst/>
          </a:prstGeom>
          <a:noFill/>
          <a:ln>
            <a:noFill/>
          </a:ln>
        </p:spPr>
        <p:txBody>
          <a:bodyPr anchorCtr="0" anchor="t" bIns="97000" lIns="97000" spcFirstLastPara="1" rIns="97000" wrap="square" tIns="97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543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Edge Stream Processing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271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Data subsampling</a:t>
            </a:r>
            <a:endParaRPr/>
          </a:p>
        </p:txBody>
      </p:sp>
      <p:grpSp>
        <p:nvGrpSpPr>
          <p:cNvPr id="194" name="Google Shape;194;p44"/>
          <p:cNvGrpSpPr/>
          <p:nvPr/>
        </p:nvGrpSpPr>
        <p:grpSpPr>
          <a:xfrm>
            <a:off x="1572746" y="2513576"/>
            <a:ext cx="9184599" cy="3195551"/>
            <a:chOff x="0" y="0"/>
            <a:chExt cx="10120066" cy="3521023"/>
          </a:xfrm>
        </p:grpSpPr>
        <p:pic>
          <p:nvPicPr>
            <p:cNvPr descr="Google Shape;445;p38" id="195" name="Google Shape;195;p44"/>
            <p:cNvPicPr preferRelativeResize="0"/>
            <p:nvPr/>
          </p:nvPicPr>
          <p:blipFill rotWithShape="1">
            <a:blip r:embed="rId3">
              <a:alphaModFix/>
            </a:blip>
            <a:srcRect b="13160" l="3166" r="7131" t="19951"/>
            <a:stretch/>
          </p:blipFill>
          <p:spPr>
            <a:xfrm>
              <a:off x="2062830" y="115122"/>
              <a:ext cx="7535624" cy="3113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44"/>
            <p:cNvSpPr/>
            <p:nvPr/>
          </p:nvSpPr>
          <p:spPr>
            <a:xfrm>
              <a:off x="8173278" y="58319"/>
              <a:ext cx="1716724" cy="5928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1475" lIns="41475" spcFirstLastPara="1" rIns="41475" wrap="square" tIns="4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4"/>
            <p:cNvSpPr/>
            <p:nvPr/>
          </p:nvSpPr>
          <p:spPr>
            <a:xfrm rot="-3505635">
              <a:off x="2643238" y="1772699"/>
              <a:ext cx="984850" cy="593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1475" lIns="41475" spcFirstLastPara="1" rIns="41475" wrap="square" tIns="4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Google Shape;448;p38" id="198" name="Google Shape;198;p44"/>
            <p:cNvPicPr preferRelativeResize="0"/>
            <p:nvPr/>
          </p:nvPicPr>
          <p:blipFill rotWithShape="1">
            <a:blip r:embed="rId4">
              <a:alphaModFix/>
            </a:blip>
            <a:srcRect b="7782" l="0" r="0" t="0"/>
            <a:stretch/>
          </p:blipFill>
          <p:spPr>
            <a:xfrm>
              <a:off x="0" y="1891736"/>
              <a:ext cx="3176580" cy="160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oogle Shape;449;p38" id="199" name="Google Shape;199;p44"/>
            <p:cNvPicPr preferRelativeResize="0"/>
            <p:nvPr/>
          </p:nvPicPr>
          <p:blipFill rotWithShape="1">
            <a:blip r:embed="rId5">
              <a:alphaModFix/>
            </a:blip>
            <a:srcRect b="0" l="5086" r="0" t="9212"/>
            <a:stretch/>
          </p:blipFill>
          <p:spPr>
            <a:xfrm>
              <a:off x="0" y="78757"/>
              <a:ext cx="3176584" cy="1710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44"/>
            <p:cNvSpPr/>
            <p:nvPr/>
          </p:nvSpPr>
          <p:spPr>
            <a:xfrm>
              <a:off x="6826230" y="0"/>
              <a:ext cx="3293836" cy="3349259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41475" lIns="41475" spcFirstLastPara="1" rIns="41475" wrap="square" tIns="41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Google Shape;451;p38" id="201" name="Google Shape;201;p4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892845" y="3161121"/>
              <a:ext cx="850164" cy="3599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44"/>
          <p:cNvSpPr/>
          <p:nvPr/>
        </p:nvSpPr>
        <p:spPr>
          <a:xfrm>
            <a:off x="6709739" y="4643378"/>
            <a:ext cx="1099602" cy="732856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anchorCtr="0" anchor="ctr" bIns="45700" lIns="41475" spcFirstLastPara="1" rIns="414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4"/>
          <p:cNvSpPr txBox="1"/>
          <p:nvPr/>
        </p:nvSpPr>
        <p:spPr>
          <a:xfrm>
            <a:off x="6388253" y="6065269"/>
            <a:ext cx="4026887" cy="320826"/>
          </a:xfrm>
          <a:prstGeom prst="rect">
            <a:avLst/>
          </a:prstGeom>
          <a:noFill/>
          <a:ln>
            <a:noFill/>
          </a:ln>
        </p:spPr>
        <p:txBody>
          <a:bodyPr anchorCtr="0" anchor="t" bIns="97000" lIns="97000" spcFirstLastPara="1" rIns="97000" wrap="square" tIns="97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817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Credit: Square Kilometer Array Observatory (SKAO)  / Damien Gratadour</a:t>
            </a:r>
            <a:endParaRPr/>
          </a:p>
        </p:txBody>
      </p:sp>
      <p:sp>
        <p:nvSpPr>
          <p:cNvPr id="204" name="Google Shape;204;p44"/>
          <p:cNvSpPr txBox="1"/>
          <p:nvPr>
            <p:ph idx="11" type="ftr"/>
          </p:nvPr>
        </p:nvSpPr>
        <p:spPr>
          <a:xfrm>
            <a:off x="3007121" y="6498740"/>
            <a:ext cx="65347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PEPR NumPEx - Trans Numériques - Computing Continuum - Rennes, 3-5 février 2026</a:t>
            </a:r>
            <a:endParaRPr/>
          </a:p>
        </p:txBody>
      </p:sp>
      <p:sp>
        <p:nvSpPr>
          <p:cNvPr id="205" name="Google Shape;205;p44"/>
          <p:cNvSpPr txBox="1"/>
          <p:nvPr/>
        </p:nvSpPr>
        <p:spPr>
          <a:xfrm>
            <a:off x="0" y="652463"/>
            <a:ext cx="12107917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Post-Exascale Workflow: Square Kilometer Array Observatory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2022-03-25T14:27:44Z</dcterms:created>
  <dc:creator>Microsoft Office User</dc:creator>
</cp:coreProperties>
</file>